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BE050EA-3770-4AAC-8818-34A493FB3226}" type="datetimeFigureOut">
              <a:rPr lang="en-US" smtClean="0"/>
              <a:t>12/17/2012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E79190B-9426-4A41-9A93-AE259AC176F8}"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E050EA-3770-4AAC-8818-34A493FB3226}" type="datetimeFigureOut">
              <a:rPr lang="en-US" smtClean="0"/>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9190B-9426-4A41-9A93-AE259AC176F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E050EA-3770-4AAC-8818-34A493FB3226}" type="datetimeFigureOut">
              <a:rPr lang="en-US" smtClean="0"/>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9190B-9426-4A41-9A93-AE259AC176F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BE050EA-3770-4AAC-8818-34A493FB3226}" type="datetimeFigureOut">
              <a:rPr lang="en-US" smtClean="0"/>
              <a:t>12/17/2012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79190B-9426-4A41-9A93-AE259AC176F8}"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E050EA-3770-4AAC-8818-34A493FB3226}" type="datetimeFigureOut">
              <a:rPr lang="en-US" smtClean="0"/>
              <a:t>12/17/2012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E79190B-9426-4A41-9A93-AE259AC176F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BE050EA-3770-4AAC-8818-34A493FB3226}" type="datetimeFigureOut">
              <a:rPr lang="en-US" smtClean="0"/>
              <a:t>12/17/2012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9190B-9426-4A41-9A93-AE259AC176F8}"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BE050EA-3770-4AAC-8818-34A493FB3226}" type="datetimeFigureOut">
              <a:rPr lang="en-US" smtClean="0"/>
              <a:t>12/17/2012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79190B-9426-4A41-9A93-AE259AC176F8}"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E050EA-3770-4AAC-8818-34A493FB3226}" type="datetimeFigureOut">
              <a:rPr lang="en-US" smtClean="0"/>
              <a:t>12/17/2012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79190B-9426-4A41-9A93-AE259AC176F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050EA-3770-4AAC-8818-34A493FB3226}" type="datetimeFigureOut">
              <a:rPr lang="en-US" smtClean="0"/>
              <a:t>12/17/2012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79190B-9426-4A41-9A93-AE259AC176F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E050EA-3770-4AAC-8818-34A493FB3226}" type="datetimeFigureOut">
              <a:rPr lang="en-US" smtClean="0"/>
              <a:t>12/17/2012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79190B-9426-4A41-9A93-AE259AC176F8}"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E050EA-3770-4AAC-8818-34A493FB3226}" type="datetimeFigureOut">
              <a:rPr lang="en-US" smtClean="0"/>
              <a:t>12/17/2012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0E79190B-9426-4A41-9A93-AE259AC176F8}"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BE050EA-3770-4AAC-8818-34A493FB3226}" type="datetimeFigureOut">
              <a:rPr lang="en-US" smtClean="0"/>
              <a:t>12/17/2012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E79190B-9426-4A41-9A93-AE259AC176F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What is the difference between a simile and a metaphor?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3200400"/>
            <a:ext cx="5257800" cy="3276600"/>
          </a:xfrm>
        </p:spPr>
        <p:txBody>
          <a:bodyPr>
            <a:normAutofit/>
          </a:bodyPr>
          <a:lstStyle/>
          <a:p>
            <a:pPr algn="l">
              <a:buFont typeface="Arial" pitchFamily="34" charset="0"/>
              <a:buChar char="•"/>
            </a:pPr>
            <a:r>
              <a:rPr lang="en-US" dirty="0" smtClean="0"/>
              <a:t>Your friend’s teacher is requiring that their document be submitted in MLA format.  What would you remind them to do?</a:t>
            </a:r>
            <a:endParaRPr lang="en-US" dirty="0"/>
          </a:p>
        </p:txBody>
      </p:sp>
      <p:sp>
        <p:nvSpPr>
          <p:cNvPr id="2" name="Title 1"/>
          <p:cNvSpPr>
            <a:spLocks noGrp="1"/>
          </p:cNvSpPr>
          <p:nvPr>
            <p:ph type="ctrTitle"/>
          </p:nvPr>
        </p:nvSpPr>
        <p:spPr/>
        <p:txBody>
          <a:bodyPr/>
          <a:lstStyle/>
          <a:p>
            <a:r>
              <a:rPr lang="en-US" dirty="0" smtClean="0"/>
              <a:t>MLA Format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3200400"/>
            <a:ext cx="5257800" cy="3276600"/>
          </a:xfrm>
        </p:spPr>
        <p:txBody>
          <a:bodyPr>
            <a:normAutofit/>
          </a:bodyPr>
          <a:lstStyle/>
          <a:p>
            <a:pPr algn="l">
              <a:buFont typeface="Arial" pitchFamily="34" charset="0"/>
              <a:buChar char="•"/>
            </a:pPr>
            <a:r>
              <a:rPr lang="en-US" dirty="0" smtClean="0"/>
              <a:t>Your friend has to create in text citations.  Explain to them how they would do that in order to give credit where credit is due.</a:t>
            </a:r>
            <a:endParaRPr lang="en-US" dirty="0"/>
          </a:p>
        </p:txBody>
      </p:sp>
      <p:sp>
        <p:nvSpPr>
          <p:cNvPr id="2" name="Title 1"/>
          <p:cNvSpPr>
            <a:spLocks noGrp="1"/>
          </p:cNvSpPr>
          <p:nvPr>
            <p:ph type="ctrTitle"/>
          </p:nvPr>
        </p:nvSpPr>
        <p:spPr/>
        <p:txBody>
          <a:bodyPr/>
          <a:lstStyle/>
          <a:p>
            <a:r>
              <a:rPr lang="en-US" dirty="0" smtClean="0"/>
              <a:t>MLA Format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3200400"/>
            <a:ext cx="5257800" cy="3276600"/>
          </a:xfrm>
        </p:spPr>
        <p:txBody>
          <a:bodyPr>
            <a:normAutofit/>
          </a:bodyPr>
          <a:lstStyle/>
          <a:p>
            <a:pPr algn="l">
              <a:buFont typeface="Arial" pitchFamily="34" charset="0"/>
              <a:buChar char="•"/>
            </a:pPr>
            <a:r>
              <a:rPr lang="en-US" dirty="0" smtClean="0"/>
              <a:t>What is the difference between the six different leads we have discussed?</a:t>
            </a:r>
            <a:endParaRPr lang="en-US" dirty="0"/>
          </a:p>
        </p:txBody>
      </p:sp>
      <p:sp>
        <p:nvSpPr>
          <p:cNvPr id="2" name="Title 1"/>
          <p:cNvSpPr>
            <a:spLocks noGrp="1"/>
          </p:cNvSpPr>
          <p:nvPr>
            <p:ph type="ctrTitle"/>
          </p:nvPr>
        </p:nvSpPr>
        <p:spPr/>
        <p:txBody>
          <a:bodyPr/>
          <a:lstStyle/>
          <a:p>
            <a:r>
              <a:rPr lang="en-US" dirty="0" smtClean="0"/>
              <a:t>Leads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3200400"/>
            <a:ext cx="5257800" cy="3276600"/>
          </a:xfrm>
        </p:spPr>
        <p:txBody>
          <a:bodyPr>
            <a:normAutofit/>
          </a:bodyPr>
          <a:lstStyle/>
          <a:p>
            <a:pPr algn="l">
              <a:buFont typeface="Arial" pitchFamily="34" charset="0"/>
              <a:buChar char="•"/>
            </a:pPr>
            <a:r>
              <a:rPr lang="en-US" dirty="0" smtClean="0"/>
              <a:t>What is the purpose of each part of the </a:t>
            </a:r>
            <a:r>
              <a:rPr lang="en-US" smtClean="0"/>
              <a:t>AXES structure?</a:t>
            </a:r>
            <a:endParaRPr lang="en-US" dirty="0"/>
          </a:p>
        </p:txBody>
      </p:sp>
      <p:sp>
        <p:nvSpPr>
          <p:cNvPr id="2" name="Title 1"/>
          <p:cNvSpPr>
            <a:spLocks noGrp="1"/>
          </p:cNvSpPr>
          <p:nvPr>
            <p:ph type="ctrTitle"/>
          </p:nvPr>
        </p:nvSpPr>
        <p:spPr/>
        <p:txBody>
          <a:bodyPr/>
          <a:lstStyle/>
          <a:p>
            <a:r>
              <a:rPr lang="en-US" dirty="0" smtClean="0"/>
              <a:t>AXES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What is an allusion?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What are the different kinds of conflicts we have discussed in class?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200400"/>
            <a:ext cx="8839200" cy="3276600"/>
          </a:xfrm>
        </p:spPr>
        <p:txBody>
          <a:bodyPr>
            <a:normAutofit/>
          </a:bodyPr>
          <a:lstStyle/>
          <a:p>
            <a:pPr algn="l"/>
            <a:r>
              <a:rPr lang="en-US" dirty="0" smtClean="0"/>
              <a:t>It was then that Calpurnia requested my presence in the kitchen.  She was furious, and when she was furious Calpurnia’s grammar became erratic.  When in tranquility, he grammar was as good as anybody’s in Maycomb... When she squinted down at me the tiny lines around her eyes deepened.  “There’s some folks who don’t eat like us,” she whispered fiercely, “but you </a:t>
            </a:r>
            <a:r>
              <a:rPr lang="en-US" dirty="0" err="1" smtClean="0"/>
              <a:t>ain’t</a:t>
            </a:r>
            <a:r>
              <a:rPr lang="en-US" dirty="0" smtClean="0"/>
              <a:t> called on to contradict ‘</a:t>
            </a:r>
            <a:r>
              <a:rPr lang="en-US" dirty="0" err="1" smtClean="0"/>
              <a:t>em</a:t>
            </a:r>
            <a:r>
              <a:rPr lang="en-US" dirty="0" smtClean="0"/>
              <a:t> at the table when they don’t.  That boy’s </a:t>
            </a:r>
            <a:r>
              <a:rPr lang="en-US" dirty="0" err="1" smtClean="0"/>
              <a:t>yo</a:t>
            </a:r>
            <a:r>
              <a:rPr lang="en-US" dirty="0" smtClean="0"/>
              <a:t>’ </a:t>
            </a:r>
            <a:r>
              <a:rPr lang="en-US" dirty="0" err="1" smtClean="0"/>
              <a:t>comp’ny</a:t>
            </a:r>
            <a:r>
              <a:rPr lang="en-US" dirty="0" smtClean="0"/>
              <a:t> and if he wants to eat up the </a:t>
            </a:r>
            <a:r>
              <a:rPr lang="en-US" dirty="0" err="1" smtClean="0"/>
              <a:t>talbe</a:t>
            </a:r>
            <a:r>
              <a:rPr lang="en-US" dirty="0" smtClean="0"/>
              <a:t> cloth you let him, you hear?”</a:t>
            </a:r>
            <a:endParaRPr lang="en-US" dirty="0"/>
          </a:p>
        </p:txBody>
      </p:sp>
      <p:sp>
        <p:nvSpPr>
          <p:cNvPr id="2" name="Title 1"/>
          <p:cNvSpPr>
            <a:spLocks noGrp="1"/>
          </p:cNvSpPr>
          <p:nvPr>
            <p:ph type="ctrTitle"/>
          </p:nvPr>
        </p:nvSpPr>
        <p:spPr/>
        <p:txBody>
          <a:bodyPr/>
          <a:lstStyle/>
          <a:p>
            <a:r>
              <a:rPr lang="en-US" dirty="0" smtClean="0"/>
              <a:t>Based on the passage below, how can Calpurnia best be characterized?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200400"/>
            <a:ext cx="8839200" cy="3276600"/>
          </a:xfrm>
        </p:spPr>
        <p:txBody>
          <a:bodyPr>
            <a:normAutofit/>
          </a:bodyPr>
          <a:lstStyle/>
          <a:p>
            <a:pPr algn="l"/>
            <a:r>
              <a:rPr lang="en-US" dirty="0" smtClean="0"/>
              <a:t>It was then that Calpurnia requested my presence in the kitchen.  She was furious, and when she was furious Calpurnia’s grammar became erratic.  When in tranquility, he grammar was as good as anybody’s in Maycomb... When she squinted down at me the tiny lines around her eyes deepened.  “There’s some folks who don’t eat like us,” she whispered fiercely, “but you </a:t>
            </a:r>
            <a:r>
              <a:rPr lang="en-US" dirty="0" err="1" smtClean="0"/>
              <a:t>ain’t</a:t>
            </a:r>
            <a:r>
              <a:rPr lang="en-US" dirty="0" smtClean="0"/>
              <a:t> called on to contradict ‘</a:t>
            </a:r>
            <a:r>
              <a:rPr lang="en-US" dirty="0" err="1" smtClean="0"/>
              <a:t>em</a:t>
            </a:r>
            <a:r>
              <a:rPr lang="en-US" dirty="0" smtClean="0"/>
              <a:t> at the table when they don’t.  That boy’s </a:t>
            </a:r>
            <a:r>
              <a:rPr lang="en-US" dirty="0" err="1" smtClean="0"/>
              <a:t>yo</a:t>
            </a:r>
            <a:r>
              <a:rPr lang="en-US" dirty="0" smtClean="0"/>
              <a:t>’ </a:t>
            </a:r>
            <a:r>
              <a:rPr lang="en-US" dirty="0" err="1" smtClean="0"/>
              <a:t>comp’ny</a:t>
            </a:r>
            <a:r>
              <a:rPr lang="en-US" dirty="0" smtClean="0"/>
              <a:t> and if he wants to eat up the </a:t>
            </a:r>
            <a:r>
              <a:rPr lang="en-US" dirty="0" err="1" smtClean="0"/>
              <a:t>talbe</a:t>
            </a:r>
            <a:r>
              <a:rPr lang="en-US" dirty="0" smtClean="0"/>
              <a:t> cloth you let him, you hear?”</a:t>
            </a:r>
            <a:endParaRPr lang="en-US" dirty="0"/>
          </a:p>
        </p:txBody>
      </p:sp>
      <p:sp>
        <p:nvSpPr>
          <p:cNvPr id="2" name="Title 1"/>
          <p:cNvSpPr>
            <a:spLocks noGrp="1"/>
          </p:cNvSpPr>
          <p:nvPr>
            <p:ph type="ctrTitle"/>
          </p:nvPr>
        </p:nvSpPr>
        <p:spPr/>
        <p:txBody>
          <a:bodyPr/>
          <a:lstStyle/>
          <a:p>
            <a:r>
              <a:rPr lang="en-US" dirty="0" smtClean="0"/>
              <a:t>What is the main idea of this passage?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200400"/>
            <a:ext cx="8839200" cy="3276600"/>
          </a:xfrm>
        </p:spPr>
        <p:txBody>
          <a:bodyPr>
            <a:normAutofit/>
          </a:bodyPr>
          <a:lstStyle/>
          <a:p>
            <a:pPr algn="l"/>
            <a:r>
              <a:rPr lang="en-US" dirty="0" smtClean="0"/>
              <a:t>It was then that Calpurnia requested my presence in the kitchen.  She was furious, and when she was furious Calpurnia’s grammar became erratic.  When in tranquility, he grammar was as good as anybody’s in Maycomb... When she squinted down at me the tiny lines around her eyes deepened.  “There’s some folks who don’t eat like us,” she whispered fiercely, “but you </a:t>
            </a:r>
            <a:r>
              <a:rPr lang="en-US" dirty="0" err="1" smtClean="0"/>
              <a:t>ain’t</a:t>
            </a:r>
            <a:r>
              <a:rPr lang="en-US" dirty="0" smtClean="0"/>
              <a:t> called on to contradict ‘</a:t>
            </a:r>
            <a:r>
              <a:rPr lang="en-US" dirty="0" err="1" smtClean="0"/>
              <a:t>em</a:t>
            </a:r>
            <a:r>
              <a:rPr lang="en-US" dirty="0" smtClean="0"/>
              <a:t> at the table when they don’t.  That boy’s </a:t>
            </a:r>
            <a:r>
              <a:rPr lang="en-US" dirty="0" err="1" smtClean="0"/>
              <a:t>yo</a:t>
            </a:r>
            <a:r>
              <a:rPr lang="en-US" dirty="0" smtClean="0"/>
              <a:t>’ </a:t>
            </a:r>
            <a:r>
              <a:rPr lang="en-US" dirty="0" err="1" smtClean="0"/>
              <a:t>comp’ny</a:t>
            </a:r>
            <a:r>
              <a:rPr lang="en-US" dirty="0" smtClean="0"/>
              <a:t> and if he wants to eat up the </a:t>
            </a:r>
            <a:r>
              <a:rPr lang="en-US" dirty="0" err="1" smtClean="0"/>
              <a:t>talbe</a:t>
            </a:r>
            <a:r>
              <a:rPr lang="en-US" dirty="0" smtClean="0"/>
              <a:t> cloth you let him, you hear?”</a:t>
            </a:r>
            <a:endParaRPr lang="en-US" dirty="0"/>
          </a:p>
        </p:txBody>
      </p:sp>
      <p:sp>
        <p:nvSpPr>
          <p:cNvPr id="2" name="Title 1"/>
          <p:cNvSpPr>
            <a:spLocks noGrp="1"/>
          </p:cNvSpPr>
          <p:nvPr>
            <p:ph type="ctrTitle"/>
          </p:nvPr>
        </p:nvSpPr>
        <p:spPr/>
        <p:txBody>
          <a:bodyPr/>
          <a:lstStyle/>
          <a:p>
            <a:r>
              <a:rPr lang="en-US" dirty="0" smtClean="0"/>
              <a:t>From what point of view is this passage told?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3200400"/>
            <a:ext cx="5257800" cy="3276600"/>
          </a:xfrm>
        </p:spPr>
        <p:txBody>
          <a:bodyPr>
            <a:normAutofit/>
          </a:bodyPr>
          <a:lstStyle/>
          <a:p>
            <a:pPr algn="l">
              <a:buFont typeface="Arial" pitchFamily="34" charset="0"/>
              <a:buChar char="•"/>
            </a:pPr>
            <a:r>
              <a:rPr lang="en-US" dirty="0" smtClean="0"/>
              <a:t>Your friend is getting ready to write a research paper.  What would you tell them to do first?</a:t>
            </a:r>
            <a:endParaRPr lang="en-US" dirty="0"/>
          </a:p>
        </p:txBody>
      </p:sp>
      <p:sp>
        <p:nvSpPr>
          <p:cNvPr id="2" name="Title 1"/>
          <p:cNvSpPr>
            <a:spLocks noGrp="1"/>
          </p:cNvSpPr>
          <p:nvPr>
            <p:ph type="ctrTitle"/>
          </p:nvPr>
        </p:nvSpPr>
        <p:spPr/>
        <p:txBody>
          <a:bodyPr/>
          <a:lstStyle/>
          <a:p>
            <a:r>
              <a:rPr lang="en-US" dirty="0" smtClean="0"/>
              <a:t>MLA Format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3200400"/>
            <a:ext cx="5257800" cy="3276600"/>
          </a:xfrm>
        </p:spPr>
        <p:txBody>
          <a:bodyPr>
            <a:normAutofit/>
          </a:bodyPr>
          <a:lstStyle/>
          <a:p>
            <a:pPr algn="l">
              <a:buFont typeface="Arial" pitchFamily="34" charset="0"/>
              <a:buChar char="•"/>
            </a:pPr>
            <a:r>
              <a:rPr lang="en-US" dirty="0" smtClean="0"/>
              <a:t>Your friend is going to find information about their topic in the computer lab.  Where would be the best place for them to start?</a:t>
            </a:r>
            <a:endParaRPr lang="en-US" dirty="0"/>
          </a:p>
        </p:txBody>
      </p:sp>
      <p:sp>
        <p:nvSpPr>
          <p:cNvPr id="2" name="Title 1"/>
          <p:cNvSpPr>
            <a:spLocks noGrp="1"/>
          </p:cNvSpPr>
          <p:nvPr>
            <p:ph type="ctrTitle"/>
          </p:nvPr>
        </p:nvSpPr>
        <p:spPr/>
        <p:txBody>
          <a:bodyPr/>
          <a:lstStyle/>
          <a:p>
            <a:r>
              <a:rPr lang="en-US" dirty="0" smtClean="0"/>
              <a:t>MLA Format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3200400"/>
            <a:ext cx="5257800" cy="3276600"/>
          </a:xfrm>
        </p:spPr>
        <p:txBody>
          <a:bodyPr>
            <a:normAutofit/>
          </a:bodyPr>
          <a:lstStyle/>
          <a:p>
            <a:pPr algn="l">
              <a:buFont typeface="Arial" pitchFamily="34" charset="0"/>
              <a:buChar char="•"/>
            </a:pPr>
            <a:r>
              <a:rPr lang="en-US" dirty="0" smtClean="0"/>
              <a:t>Your friend is required to create a works cited page.  How would you tell them to set it up?</a:t>
            </a:r>
            <a:endParaRPr lang="en-US" dirty="0"/>
          </a:p>
        </p:txBody>
      </p:sp>
      <p:sp>
        <p:nvSpPr>
          <p:cNvPr id="2" name="Title 1"/>
          <p:cNvSpPr>
            <a:spLocks noGrp="1"/>
          </p:cNvSpPr>
          <p:nvPr>
            <p:ph type="ctrTitle"/>
          </p:nvPr>
        </p:nvSpPr>
        <p:spPr/>
        <p:txBody>
          <a:bodyPr/>
          <a:lstStyle/>
          <a:p>
            <a:r>
              <a:rPr lang="en-US" dirty="0" smtClean="0"/>
              <a:t>MLA Format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TotalTime>
  <Words>535</Words>
  <Application>Microsoft Office PowerPoint</Application>
  <PresentationFormat>On-screen Show (4:3)</PresentationFormat>
  <Paragraphs>23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Equity</vt:lpstr>
      <vt:lpstr>What is the difference between a simile and a metaphor?</vt:lpstr>
      <vt:lpstr>What is an allusion?</vt:lpstr>
      <vt:lpstr>What are the different kinds of conflicts we have discussed in class?</vt:lpstr>
      <vt:lpstr>Based on the passage below, how can Calpurnia best be characterized?</vt:lpstr>
      <vt:lpstr>What is the main idea of this passage?</vt:lpstr>
      <vt:lpstr>From what point of view is this passage told?</vt:lpstr>
      <vt:lpstr>MLA Format</vt:lpstr>
      <vt:lpstr>MLA Format</vt:lpstr>
      <vt:lpstr>MLA Format</vt:lpstr>
      <vt:lpstr>MLA Format</vt:lpstr>
      <vt:lpstr>MLA Format</vt:lpstr>
      <vt:lpstr>Leads</vt:lpstr>
      <vt:lpstr>AXES</vt:lpstr>
    </vt:vector>
  </TitlesOfParts>
  <Company>ECS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difference between a simile and a metaphor?</dc:title>
  <dc:creator>ECS</dc:creator>
  <cp:lastModifiedBy>ECS</cp:lastModifiedBy>
  <cp:revision>2</cp:revision>
  <dcterms:created xsi:type="dcterms:W3CDTF">2012-12-17T12:16:58Z</dcterms:created>
  <dcterms:modified xsi:type="dcterms:W3CDTF">2012-12-17T12:30:39Z</dcterms:modified>
</cp:coreProperties>
</file>