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602DCA-3514-4919-80FC-65D82991ACC5}" type="datetimeFigureOut">
              <a:rPr lang="en-US" smtClean="0"/>
              <a:t>12/14/2012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7C5EE-79B4-440D-ACA5-5A3406E56B2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67C5EE-79B4-440D-ACA5-5A3406E56B24}"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B29B3F-373E-4289-8809-8371B47BA5EC}" type="datetimeFigureOut">
              <a:rPr lang="en-US" smtClean="0"/>
              <a:t>12/14/2012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87645F3-4A80-4DC0-B7A2-98FE588E868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B29B3F-373E-4289-8809-8371B47BA5EC}" type="datetimeFigureOut">
              <a:rPr lang="en-US" smtClean="0"/>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645F3-4A80-4DC0-B7A2-98FE588E86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B29B3F-373E-4289-8809-8371B47BA5EC}" type="datetimeFigureOut">
              <a:rPr lang="en-US" smtClean="0"/>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645F3-4A80-4DC0-B7A2-98FE588E86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B29B3F-373E-4289-8809-8371B47BA5EC}" type="datetimeFigureOut">
              <a:rPr lang="en-US" smtClean="0"/>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645F3-4A80-4DC0-B7A2-98FE588E868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B29B3F-373E-4289-8809-8371B47BA5EC}" type="datetimeFigureOut">
              <a:rPr lang="en-US" smtClean="0"/>
              <a:t>12/14/2012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87645F3-4A80-4DC0-B7A2-98FE588E86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B29B3F-373E-4289-8809-8371B47BA5EC}" type="datetimeFigureOut">
              <a:rPr lang="en-US" smtClean="0"/>
              <a:t>12/14/2012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645F3-4A80-4DC0-B7A2-98FE588E868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B29B3F-373E-4289-8809-8371B47BA5EC}" type="datetimeFigureOut">
              <a:rPr lang="en-US" smtClean="0"/>
              <a:t>12/14/2012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645F3-4A80-4DC0-B7A2-98FE588E868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B29B3F-373E-4289-8809-8371B47BA5EC}" type="datetimeFigureOut">
              <a:rPr lang="en-US" smtClean="0"/>
              <a:t>12/14/2012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645F3-4A80-4DC0-B7A2-98FE588E86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29B3F-373E-4289-8809-8371B47BA5EC}" type="datetimeFigureOut">
              <a:rPr lang="en-US" smtClean="0"/>
              <a:t>12/14/2012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645F3-4A80-4DC0-B7A2-98FE588E86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B29B3F-373E-4289-8809-8371B47BA5EC}" type="datetimeFigureOut">
              <a:rPr lang="en-US" smtClean="0"/>
              <a:t>12/14/2012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645F3-4A80-4DC0-B7A2-98FE588E868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B29B3F-373E-4289-8809-8371B47BA5EC}" type="datetimeFigureOut">
              <a:rPr lang="en-US" smtClean="0"/>
              <a:t>12/14/2012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87645F3-4A80-4DC0-B7A2-98FE588E868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B29B3F-373E-4289-8809-8371B47BA5EC}" type="datetimeFigureOut">
              <a:rPr lang="en-US" smtClean="0"/>
              <a:t>12/14/2012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87645F3-4A80-4DC0-B7A2-98FE588E86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895600"/>
          </a:xfrm>
        </p:spPr>
        <p:txBody>
          <a:bodyPr>
            <a:normAutofit fontScale="92500" lnSpcReduction="10000"/>
          </a:bodyPr>
          <a:lstStyle/>
          <a:p>
            <a:r>
              <a:rPr lang="en-US" sz="3600" dirty="0" smtClean="0"/>
              <a:t>What does the word </a:t>
            </a:r>
            <a:r>
              <a:rPr lang="en-US" sz="3600" i="1" dirty="0" smtClean="0"/>
              <a:t>downy</a:t>
            </a:r>
            <a:r>
              <a:rPr lang="en-US" sz="3600" dirty="0" smtClean="0"/>
              <a:t> mean?</a:t>
            </a:r>
          </a:p>
          <a:p>
            <a:pPr marL="742950" indent="-742950" algn="l">
              <a:buAutoNum type="alphaLcPeriod"/>
            </a:pPr>
            <a:r>
              <a:rPr lang="en-US" sz="3600" dirty="0" smtClean="0"/>
              <a:t>d</a:t>
            </a:r>
            <a:r>
              <a:rPr lang="en-US" sz="3600" dirty="0" smtClean="0"/>
              <a:t>istasteful</a:t>
            </a:r>
          </a:p>
          <a:p>
            <a:pPr marL="742950" indent="-742950" algn="l">
              <a:buAutoNum type="alphaLcPeriod"/>
            </a:pPr>
            <a:r>
              <a:rPr lang="en-US" sz="3600" dirty="0" smtClean="0"/>
              <a:t>s</a:t>
            </a:r>
            <a:r>
              <a:rPr lang="en-US" sz="3600" dirty="0" smtClean="0"/>
              <a:t>oft</a:t>
            </a:r>
          </a:p>
          <a:p>
            <a:pPr marL="742950" indent="-742950" algn="l">
              <a:buAutoNum type="alphaLcPeriod"/>
            </a:pPr>
            <a:r>
              <a:rPr lang="en-US" sz="3600" dirty="0" smtClean="0"/>
              <a:t>s</a:t>
            </a:r>
            <a:r>
              <a:rPr lang="en-US" sz="3600" dirty="0" smtClean="0"/>
              <a:t>hiny</a:t>
            </a:r>
          </a:p>
          <a:p>
            <a:pPr marL="742950" indent="-742950" algn="l">
              <a:buAutoNum type="alphaLcPeriod"/>
            </a:pPr>
            <a:r>
              <a:rPr lang="en-US" sz="3600" dirty="0" smtClean="0"/>
              <a:t>harsh</a:t>
            </a:r>
            <a:endParaRPr lang="en-US" sz="3600" dirty="0"/>
          </a:p>
        </p:txBody>
      </p:sp>
      <p:sp>
        <p:nvSpPr>
          <p:cNvPr id="2" name="Title 1"/>
          <p:cNvSpPr>
            <a:spLocks noGrp="1"/>
          </p:cNvSpPr>
          <p:nvPr>
            <p:ph type="ctrTitle"/>
          </p:nvPr>
        </p:nvSpPr>
        <p:spPr/>
        <p:txBody>
          <a:bodyPr/>
          <a:lstStyle/>
          <a:p>
            <a:r>
              <a:rPr lang="en-US" dirty="0" smtClean="0"/>
              <a:t>The only other sound’s the sweep</a:t>
            </a:r>
            <a:br>
              <a:rPr lang="en-US" dirty="0" smtClean="0"/>
            </a:br>
            <a:r>
              <a:rPr lang="en-US" dirty="0" smtClean="0"/>
              <a:t>Of easy wind and </a:t>
            </a:r>
            <a:r>
              <a:rPr lang="en-US" i="1" dirty="0" smtClean="0"/>
              <a:t>downy</a:t>
            </a:r>
            <a:r>
              <a:rPr lang="en-US" dirty="0" smtClean="0"/>
              <a:t> flake.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895600"/>
          </a:xfrm>
        </p:spPr>
        <p:txBody>
          <a:bodyPr>
            <a:normAutofit/>
          </a:bodyPr>
          <a:lstStyle/>
          <a:p>
            <a:endParaRPr lang="en-US" sz="3600" dirty="0"/>
          </a:p>
        </p:txBody>
      </p:sp>
      <p:sp>
        <p:nvSpPr>
          <p:cNvPr id="2" name="Title 1"/>
          <p:cNvSpPr>
            <a:spLocks noGrp="1"/>
          </p:cNvSpPr>
          <p:nvPr>
            <p:ph type="ctrTitle"/>
          </p:nvPr>
        </p:nvSpPr>
        <p:spPr/>
        <p:txBody>
          <a:bodyPr/>
          <a:lstStyle/>
          <a:p>
            <a:r>
              <a:rPr lang="en-US" dirty="0" smtClean="0"/>
              <a:t>What are the five parts of the plot chart?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895600"/>
          </a:xfrm>
        </p:spPr>
        <p:txBody>
          <a:bodyPr>
            <a:normAutofit/>
          </a:bodyPr>
          <a:lstStyle/>
          <a:p>
            <a:endParaRPr lang="en-US" sz="3600" dirty="0"/>
          </a:p>
        </p:txBody>
      </p:sp>
      <p:sp>
        <p:nvSpPr>
          <p:cNvPr id="2" name="Title 1"/>
          <p:cNvSpPr>
            <a:spLocks noGrp="1"/>
          </p:cNvSpPr>
          <p:nvPr>
            <p:ph type="ctrTitle"/>
          </p:nvPr>
        </p:nvSpPr>
        <p:spPr/>
        <p:txBody>
          <a:bodyPr/>
          <a:lstStyle/>
          <a:p>
            <a:r>
              <a:rPr lang="en-US" dirty="0" smtClean="0"/>
              <a:t>What things are introduced in the exposition?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895600"/>
          </a:xfrm>
        </p:spPr>
        <p:txBody>
          <a:bodyPr>
            <a:normAutofit/>
          </a:bodyPr>
          <a:lstStyle/>
          <a:p>
            <a:endParaRPr lang="en-US" sz="3600" dirty="0"/>
          </a:p>
        </p:txBody>
      </p:sp>
      <p:sp>
        <p:nvSpPr>
          <p:cNvPr id="2" name="Title 1"/>
          <p:cNvSpPr>
            <a:spLocks noGrp="1"/>
          </p:cNvSpPr>
          <p:nvPr>
            <p:ph type="ctrTitle"/>
          </p:nvPr>
        </p:nvSpPr>
        <p:spPr/>
        <p:txBody>
          <a:bodyPr/>
          <a:lstStyle/>
          <a:p>
            <a:r>
              <a:rPr lang="en-US" dirty="0" smtClean="0"/>
              <a:t>When is suspense typically developed?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895600"/>
          </a:xfrm>
        </p:spPr>
        <p:txBody>
          <a:bodyPr>
            <a:normAutofit fontScale="92500"/>
          </a:bodyPr>
          <a:lstStyle/>
          <a:p>
            <a:pPr algn="l"/>
            <a:r>
              <a:rPr lang="en-US" sz="3600" dirty="0" smtClean="0"/>
              <a:t>Juliet says, "My </a:t>
            </a:r>
            <a:r>
              <a:rPr lang="en-US" sz="3600" dirty="0" smtClean="0"/>
              <a:t>grave is like to be my wedding </a:t>
            </a:r>
            <a:r>
              <a:rPr lang="en-US" sz="3600" dirty="0" smtClean="0"/>
              <a:t>bed." </a:t>
            </a:r>
          </a:p>
          <a:p>
            <a:pPr algn="l"/>
            <a:r>
              <a:rPr lang="en-US" sz="3600" dirty="0" smtClean="0"/>
              <a:t>Friar </a:t>
            </a:r>
            <a:r>
              <a:rPr lang="en-US" sz="3600" dirty="0" smtClean="0"/>
              <a:t>Laurence's </a:t>
            </a:r>
            <a:r>
              <a:rPr lang="en-US" sz="3600" dirty="0" smtClean="0"/>
              <a:t>dialogue</a:t>
            </a:r>
            <a:r>
              <a:rPr lang="en-US" sz="3600" dirty="0" smtClean="0"/>
              <a:t> </a:t>
            </a:r>
            <a:r>
              <a:rPr lang="en-US" sz="3600" dirty="0" err="1" smtClean="0"/>
              <a:t>reads,"These</a:t>
            </a:r>
            <a:r>
              <a:rPr lang="en-US" sz="3600" dirty="0" smtClean="0"/>
              <a:t> </a:t>
            </a:r>
            <a:r>
              <a:rPr lang="en-US" sz="3600" dirty="0" smtClean="0"/>
              <a:t>violent delights have violent ends, And in their triumph die, like fire and powder."</a:t>
            </a:r>
            <a:endParaRPr lang="en-US" sz="3600" dirty="0"/>
          </a:p>
        </p:txBody>
      </p:sp>
      <p:sp>
        <p:nvSpPr>
          <p:cNvPr id="2" name="Title 1"/>
          <p:cNvSpPr>
            <a:spLocks noGrp="1"/>
          </p:cNvSpPr>
          <p:nvPr>
            <p:ph type="ctrTitle"/>
          </p:nvPr>
        </p:nvSpPr>
        <p:spPr/>
        <p:txBody>
          <a:bodyPr>
            <a:normAutofit fontScale="90000"/>
          </a:bodyPr>
          <a:lstStyle/>
          <a:p>
            <a:r>
              <a:rPr lang="en-US" dirty="0" smtClean="0"/>
              <a:t>What event is being foreshadowed in the example below taken from </a:t>
            </a:r>
            <a:r>
              <a:rPr lang="en-US" i="1" dirty="0" smtClean="0"/>
              <a:t>Romeo &amp; Juliet</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200400"/>
            <a:ext cx="8839200" cy="3505200"/>
          </a:xfrm>
        </p:spPr>
        <p:txBody>
          <a:bodyPr>
            <a:normAutofit fontScale="70000" lnSpcReduction="20000"/>
          </a:bodyPr>
          <a:lstStyle/>
          <a:p>
            <a:pPr algn="l"/>
            <a:r>
              <a:rPr lang="en-US" sz="3600" dirty="0" smtClean="0"/>
              <a:t>There was another knock, and another. The old woman with a sudden wrench broke free and ran from the room. Her husband followed to the landing, and called after her appealingly as she hurried downstairs. He heard the chain rattle back and the bottom bolt drawn slowly and stiffly from the socket. . . . [He] was on his hands and knees groping wildly on the floor in search of the paw. If he could only find it before the thing outside got in. A perfect fusillade of knocks reverberated through the house, and he heard the scraping of a chair as his wife put it down in the passage against the door. He heard the creaking of the bolt as it came slowly back, and at the same moment . . .</a:t>
            </a:r>
          </a:p>
          <a:p>
            <a:pPr algn="l"/>
            <a:endParaRPr lang="en-US" sz="3600" dirty="0"/>
          </a:p>
        </p:txBody>
      </p:sp>
      <p:sp>
        <p:nvSpPr>
          <p:cNvPr id="2" name="Title 1"/>
          <p:cNvSpPr>
            <a:spLocks noGrp="1"/>
          </p:cNvSpPr>
          <p:nvPr>
            <p:ph type="ctrTitle"/>
          </p:nvPr>
        </p:nvSpPr>
        <p:spPr/>
        <p:txBody>
          <a:bodyPr>
            <a:normAutofit/>
          </a:bodyPr>
          <a:lstStyle/>
          <a:p>
            <a:r>
              <a:rPr lang="en-US" dirty="0" smtClean="0"/>
              <a:t>Which literary device is used in the example below?</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200400"/>
            <a:ext cx="8686800" cy="3505200"/>
          </a:xfrm>
        </p:spPr>
        <p:txBody>
          <a:bodyPr>
            <a:normAutofit fontScale="92500" lnSpcReduction="10000"/>
          </a:bodyPr>
          <a:lstStyle/>
          <a:p>
            <a:pPr algn="l"/>
            <a:r>
              <a:rPr lang="en-US" sz="3600" dirty="0" smtClean="0"/>
              <a:t>"Oh! No mortal could support the horror of that countenance. A mummy again endued with animation could not be so hideous as that wretch. I had gazed on him while unfinished; he was ugly then; but when those muscles and joints were rendered capable of motion, it became a thing such as even Dante could not have conceived."</a:t>
            </a:r>
            <a:endParaRPr lang="en-US" sz="3600" dirty="0"/>
          </a:p>
        </p:txBody>
      </p:sp>
      <p:sp>
        <p:nvSpPr>
          <p:cNvPr id="2" name="Title 1"/>
          <p:cNvSpPr>
            <a:spLocks noGrp="1"/>
          </p:cNvSpPr>
          <p:nvPr>
            <p:ph type="ctrTitle"/>
          </p:nvPr>
        </p:nvSpPr>
        <p:spPr/>
        <p:txBody>
          <a:bodyPr>
            <a:normAutofit/>
          </a:bodyPr>
          <a:lstStyle/>
          <a:p>
            <a:r>
              <a:rPr lang="en-US" dirty="0" smtClean="0"/>
              <a:t>What is the tone of the passage below?</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TotalTime>
  <Words>325</Words>
  <Application>Microsoft Office PowerPoint</Application>
  <PresentationFormat>On-screen Show (4:3)</PresentationFormat>
  <Paragraphs>17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The only other sound’s the sweep Of easy wind and downy flake.</vt:lpstr>
      <vt:lpstr>What are the five parts of the plot chart?</vt:lpstr>
      <vt:lpstr>What things are introduced in the exposition?</vt:lpstr>
      <vt:lpstr>When is suspense typically developed?</vt:lpstr>
      <vt:lpstr>What event is being foreshadowed in the example below taken from Romeo &amp; Juliet?</vt:lpstr>
      <vt:lpstr>Which literary device is used in the example below?</vt:lpstr>
      <vt:lpstr>What is the tone of the passage below?</vt:lpstr>
    </vt:vector>
  </TitlesOfParts>
  <Company>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only other sound’s the sweep Of easy wind and downy flake.</dc:title>
  <dc:creator>ECS</dc:creator>
  <cp:lastModifiedBy>ECS</cp:lastModifiedBy>
  <cp:revision>4</cp:revision>
  <dcterms:created xsi:type="dcterms:W3CDTF">2012-12-14T12:16:50Z</dcterms:created>
  <dcterms:modified xsi:type="dcterms:W3CDTF">2012-12-14T13:05:19Z</dcterms:modified>
</cp:coreProperties>
</file>