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9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A0286BD8-CC6E-4351-8E94-9920007456C2}" type="datetimeFigureOut">
              <a:rPr lang="en-US" smtClean="0"/>
              <a:pPr/>
              <a:t>9/28/2012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24A2AE1E-B24F-404A-9423-0BAE8E9FFFA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0286BD8-CC6E-4351-8E94-9920007456C2}" type="datetimeFigureOut">
              <a:rPr lang="en-US" smtClean="0"/>
              <a:pPr/>
              <a:t>9/28/2012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4A2AE1E-B24F-404A-9423-0BAE8E9FFFA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0286BD8-CC6E-4351-8E94-9920007456C2}" type="datetimeFigureOut">
              <a:rPr lang="en-US" smtClean="0"/>
              <a:pPr/>
              <a:t>9/28/2012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4A2AE1E-B24F-404A-9423-0BAE8E9FFFA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0286BD8-CC6E-4351-8E94-9920007456C2}" type="datetimeFigureOut">
              <a:rPr lang="en-US" smtClean="0"/>
              <a:pPr/>
              <a:t>9/28/2012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4A2AE1E-B24F-404A-9423-0BAE8E9FFFA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0286BD8-CC6E-4351-8E94-9920007456C2}" type="datetimeFigureOut">
              <a:rPr lang="en-US" smtClean="0"/>
              <a:pPr/>
              <a:t>9/28/2012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4A2AE1E-B24F-404A-9423-0BAE8E9FFFA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0286BD8-CC6E-4351-8E94-9920007456C2}" type="datetimeFigureOut">
              <a:rPr lang="en-US" smtClean="0"/>
              <a:pPr/>
              <a:t>9/28/2012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4A2AE1E-B24F-404A-9423-0BAE8E9FFFA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0286BD8-CC6E-4351-8E94-9920007456C2}" type="datetimeFigureOut">
              <a:rPr lang="en-US" smtClean="0"/>
              <a:pPr/>
              <a:t>9/28/2012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4A2AE1E-B24F-404A-9423-0BAE8E9FFFA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0286BD8-CC6E-4351-8E94-9920007456C2}" type="datetimeFigureOut">
              <a:rPr lang="en-US" smtClean="0"/>
              <a:pPr/>
              <a:t>9/28/2012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4A2AE1E-B24F-404A-9423-0BAE8E9FFFA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0286BD8-CC6E-4351-8E94-9920007456C2}" type="datetimeFigureOut">
              <a:rPr lang="en-US" smtClean="0"/>
              <a:pPr/>
              <a:t>9/28/2012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4A2AE1E-B24F-404A-9423-0BAE8E9FFFA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0286BD8-CC6E-4351-8E94-9920007456C2}" type="datetimeFigureOut">
              <a:rPr lang="en-US" smtClean="0"/>
              <a:pPr/>
              <a:t>9/28/2012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4A2AE1E-B24F-404A-9423-0BAE8E9FFFA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0286BD8-CC6E-4351-8E94-9920007456C2}" type="datetimeFigureOut">
              <a:rPr lang="en-US" smtClean="0"/>
              <a:pPr/>
              <a:t>9/28/2012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4A2AE1E-B24F-404A-9423-0BAE8E9FFFA2}"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0286BD8-CC6E-4351-8E94-9920007456C2}" type="datetimeFigureOut">
              <a:rPr lang="en-US" smtClean="0"/>
              <a:pPr/>
              <a:t>9/28/2012</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4A2AE1E-B24F-404A-9423-0BAE8E9FFFA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609600"/>
            <a:ext cx="7772400" cy="2438400"/>
          </a:xfrm>
        </p:spPr>
        <p:txBody>
          <a:bodyPr>
            <a:normAutofit/>
          </a:bodyPr>
          <a:lstStyle/>
          <a:p>
            <a:pPr algn="ctr"/>
            <a:r>
              <a:rPr lang="en-US" dirty="0" smtClean="0"/>
              <a:t>Let’s play </a:t>
            </a:r>
            <a:br>
              <a:rPr lang="en-US" dirty="0" smtClean="0"/>
            </a:br>
            <a:r>
              <a:rPr lang="en-US" dirty="0" smtClean="0"/>
              <a:t>“How to fix this sentence!”</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883920"/>
          </a:xfrm>
        </p:spPr>
        <p:txBody>
          <a:bodyPr>
            <a:normAutofit fontScale="90000"/>
          </a:bodyPr>
          <a:lstStyle/>
          <a:p>
            <a:r>
              <a:rPr lang="en-US" sz="2000" dirty="0" smtClean="0"/>
              <a:t>A comma is needed after “fought.”  We have to use a “crutch” (a.k.a. </a:t>
            </a:r>
            <a:r>
              <a:rPr lang="en-US" sz="2000" dirty="0" smtClean="0"/>
              <a:t> </a:t>
            </a:r>
            <a:r>
              <a:rPr lang="en-US" sz="2000" dirty="0" smtClean="0"/>
              <a:t>comma) to separate a dependent clause from an independent clause.</a:t>
            </a:r>
            <a:endParaRPr lang="en-US" sz="2000" dirty="0"/>
          </a:p>
        </p:txBody>
      </p:sp>
      <p:sp>
        <p:nvSpPr>
          <p:cNvPr id="3" name="Content Placeholder 2"/>
          <p:cNvSpPr>
            <a:spLocks noGrp="1"/>
          </p:cNvSpPr>
          <p:nvPr>
            <p:ph idx="1"/>
          </p:nvPr>
        </p:nvSpPr>
        <p:spPr/>
        <p:txBody>
          <a:bodyPr/>
          <a:lstStyle/>
          <a:p>
            <a:pPr lvl="0">
              <a:buNone/>
            </a:pPr>
            <a:endParaRPr lang="en-US" dirty="0" smtClean="0"/>
          </a:p>
          <a:p>
            <a:pPr lvl="0"/>
            <a:r>
              <a:rPr lang="en-US" sz="4000" dirty="0" smtClean="0"/>
              <a:t>After remembering all the times that her and her grandfather fought she begins to feel these feelings of regret and remorse.</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883920"/>
          </a:xfrm>
        </p:spPr>
        <p:txBody>
          <a:bodyPr>
            <a:normAutofit/>
          </a:bodyPr>
          <a:lstStyle/>
          <a:p>
            <a:r>
              <a:rPr lang="en-US" sz="1800" dirty="0" smtClean="0"/>
              <a:t>This is a fragment.  We are left asking the question “what?”  How could you rewrite this sentence so it is not a fragment?</a:t>
            </a:r>
            <a:endParaRPr lang="en-US" sz="1800" dirty="0"/>
          </a:p>
        </p:txBody>
      </p:sp>
      <p:sp>
        <p:nvSpPr>
          <p:cNvPr id="3" name="Content Placeholder 2"/>
          <p:cNvSpPr>
            <a:spLocks noGrp="1"/>
          </p:cNvSpPr>
          <p:nvPr>
            <p:ph idx="1"/>
          </p:nvPr>
        </p:nvSpPr>
        <p:spPr/>
        <p:txBody>
          <a:bodyPr/>
          <a:lstStyle/>
          <a:p>
            <a:pPr lvl="0">
              <a:buNone/>
            </a:pPr>
            <a:endParaRPr lang="en-US" dirty="0" smtClean="0"/>
          </a:p>
          <a:p>
            <a:pPr lvl="0">
              <a:buNone/>
            </a:pPr>
            <a:endParaRPr lang="en-US" dirty="0" smtClean="0"/>
          </a:p>
          <a:p>
            <a:r>
              <a:rPr lang="en-US" sz="4000" dirty="0" smtClean="0"/>
              <a:t>That may be the last thing you ever get to say to that person.</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883920"/>
          </a:xfrm>
        </p:spPr>
        <p:txBody>
          <a:bodyPr>
            <a:normAutofit/>
          </a:bodyPr>
          <a:lstStyle/>
          <a:p>
            <a:r>
              <a:rPr lang="en-US" sz="1800" dirty="0" smtClean="0"/>
              <a:t>This is exactly what the narrator has done, and she cries because she realizes her mistake.</a:t>
            </a:r>
            <a:endParaRPr lang="en-US" sz="1800" dirty="0"/>
          </a:p>
        </p:txBody>
      </p:sp>
      <p:sp>
        <p:nvSpPr>
          <p:cNvPr id="3" name="Content Placeholder 2"/>
          <p:cNvSpPr>
            <a:spLocks noGrp="1"/>
          </p:cNvSpPr>
          <p:nvPr>
            <p:ph idx="1"/>
          </p:nvPr>
        </p:nvSpPr>
        <p:spPr>
          <a:xfrm>
            <a:off x="502920" y="530352"/>
            <a:ext cx="8183880" cy="4575048"/>
          </a:xfrm>
        </p:spPr>
        <p:txBody>
          <a:bodyPr>
            <a:normAutofit fontScale="70000" lnSpcReduction="20000"/>
          </a:bodyPr>
          <a:lstStyle/>
          <a:p>
            <a:pPr lvl="0">
              <a:buNone/>
            </a:pPr>
            <a:endParaRPr lang="en-US" dirty="0" smtClean="0"/>
          </a:p>
          <a:p>
            <a:pPr lvl="0">
              <a:buNone/>
            </a:pPr>
            <a:endParaRPr lang="en-US" dirty="0" smtClean="0"/>
          </a:p>
          <a:p>
            <a:pPr lvl="0"/>
            <a:r>
              <a:rPr lang="en-US" sz="5200" dirty="0" smtClean="0"/>
              <a:t>Many of us have realized we have done something wrong, but it was too late. This is exactly what the narrator has done, and she realizes it.  This is why she cries.</a:t>
            </a:r>
          </a:p>
          <a:p>
            <a:pPr lvl="0">
              <a:buNone/>
            </a:pPr>
            <a:endParaRPr lang="en-US" sz="4300" dirty="0" smtClean="0"/>
          </a:p>
          <a:p>
            <a:pPr lvl="0"/>
            <a:r>
              <a:rPr lang="en-US" sz="4100" dirty="0" smtClean="0"/>
              <a:t>How could you combine the last two sentences?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linds(horizontal)">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883920"/>
          </a:xfrm>
        </p:spPr>
        <p:txBody>
          <a:bodyPr>
            <a:noAutofit/>
          </a:bodyPr>
          <a:lstStyle/>
          <a:p>
            <a:r>
              <a:rPr lang="en-US" sz="1800" dirty="0" smtClean="0"/>
              <a:t>There should not be a comma before “because.”  Because is NOT a conjunction, therefore, no comma is needed in this case.</a:t>
            </a:r>
            <a:endParaRPr lang="en-US" sz="1800" dirty="0"/>
          </a:p>
        </p:txBody>
      </p:sp>
      <p:sp>
        <p:nvSpPr>
          <p:cNvPr id="3" name="Content Placeholder 2"/>
          <p:cNvSpPr>
            <a:spLocks noGrp="1"/>
          </p:cNvSpPr>
          <p:nvPr>
            <p:ph idx="1"/>
          </p:nvPr>
        </p:nvSpPr>
        <p:spPr>
          <a:xfrm>
            <a:off x="502920" y="530352"/>
            <a:ext cx="8183880" cy="4575048"/>
          </a:xfrm>
        </p:spPr>
        <p:txBody>
          <a:bodyPr>
            <a:normAutofit/>
          </a:bodyPr>
          <a:lstStyle/>
          <a:p>
            <a:pPr lvl="0">
              <a:buNone/>
            </a:pPr>
            <a:endParaRPr lang="en-US" sz="4300" dirty="0" smtClean="0"/>
          </a:p>
          <a:p>
            <a:pPr lvl="0"/>
            <a:r>
              <a:rPr lang="en-US" sz="4000" dirty="0" smtClean="0"/>
              <a:t>This is an excellent way of showing this theme, because you get to go back in time with her thoughts.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883920"/>
          </a:xfrm>
        </p:spPr>
        <p:txBody>
          <a:bodyPr>
            <a:noAutofit/>
          </a:bodyPr>
          <a:lstStyle/>
          <a:p>
            <a:r>
              <a:rPr lang="en-US" sz="1800" dirty="0" smtClean="0"/>
              <a:t>This is a run-on sentence.  It could be fixed by adding a comma and a conjoining word after “time,” OR a semicolon could be added.</a:t>
            </a:r>
            <a:endParaRPr lang="en-US" sz="1800" dirty="0"/>
          </a:p>
        </p:txBody>
      </p:sp>
      <p:sp>
        <p:nvSpPr>
          <p:cNvPr id="3" name="Content Placeholder 2"/>
          <p:cNvSpPr>
            <a:spLocks noGrp="1"/>
          </p:cNvSpPr>
          <p:nvPr>
            <p:ph idx="1"/>
          </p:nvPr>
        </p:nvSpPr>
        <p:spPr>
          <a:xfrm>
            <a:off x="502920" y="530352"/>
            <a:ext cx="8183880" cy="4575048"/>
          </a:xfrm>
        </p:spPr>
        <p:txBody>
          <a:bodyPr>
            <a:normAutofit/>
          </a:bodyPr>
          <a:lstStyle/>
          <a:p>
            <a:pPr lvl="0">
              <a:buNone/>
            </a:pPr>
            <a:endParaRPr lang="en-US" sz="4300" dirty="0" smtClean="0"/>
          </a:p>
          <a:p>
            <a:pPr lvl="0"/>
            <a:r>
              <a:rPr lang="en-US" sz="4000" dirty="0" smtClean="0"/>
              <a:t>Regret and remorse are coursing through the narrator at this time she feels like a huge opportunity was missed.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883920"/>
          </a:xfrm>
        </p:spPr>
        <p:txBody>
          <a:bodyPr>
            <a:noAutofit/>
          </a:bodyPr>
          <a:lstStyle/>
          <a:p>
            <a:r>
              <a:rPr lang="en-US" sz="1800" dirty="0" smtClean="0"/>
              <a:t>Answers may vary.  Near the end of the story, the narrator is supposed to say some last words at her grandfather’s funeral.</a:t>
            </a:r>
            <a:endParaRPr lang="en-US" sz="1800" dirty="0"/>
          </a:p>
        </p:txBody>
      </p:sp>
      <p:sp>
        <p:nvSpPr>
          <p:cNvPr id="3" name="Content Placeholder 2"/>
          <p:cNvSpPr>
            <a:spLocks noGrp="1"/>
          </p:cNvSpPr>
          <p:nvPr>
            <p:ph idx="1"/>
          </p:nvPr>
        </p:nvSpPr>
        <p:spPr>
          <a:xfrm>
            <a:off x="502920" y="530352"/>
            <a:ext cx="8183880" cy="4575048"/>
          </a:xfrm>
        </p:spPr>
        <p:txBody>
          <a:bodyPr>
            <a:normAutofit lnSpcReduction="10000"/>
          </a:bodyPr>
          <a:lstStyle/>
          <a:p>
            <a:pPr lvl="0">
              <a:buNone/>
            </a:pPr>
            <a:endParaRPr lang="en-US" sz="4300" dirty="0" smtClean="0"/>
          </a:p>
          <a:p>
            <a:pPr lvl="0"/>
            <a:r>
              <a:rPr lang="en-US" sz="4000" dirty="0" smtClean="0"/>
              <a:t>At the end, her grandfather dies, and at the funeral, she is supposed to say some last words to him.</a:t>
            </a:r>
          </a:p>
          <a:p>
            <a:pPr lvl="0">
              <a:buNone/>
            </a:pPr>
            <a:endParaRPr lang="en-US" sz="4000" dirty="0" smtClean="0"/>
          </a:p>
          <a:p>
            <a:pPr lvl="0"/>
            <a:r>
              <a:rPr lang="en-US" dirty="0" smtClean="0"/>
              <a:t>This sentence is choppy.  What could be done to remedy this issue?</a:t>
            </a:r>
          </a:p>
          <a:p>
            <a:pPr lvl="0"/>
            <a:endParaRPr lang="en-US" sz="4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linds(horizontal)">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883920"/>
          </a:xfrm>
        </p:spPr>
        <p:txBody>
          <a:bodyPr>
            <a:noAutofit/>
          </a:bodyPr>
          <a:lstStyle/>
          <a:p>
            <a:r>
              <a:rPr lang="en-US" sz="1800" dirty="0" smtClean="0"/>
              <a:t>A dash. “The details show what the narrator’s feelings were—feelings of regret.” OR Ellipses.  “The details show what the narrator’s feelings were... Feelings </a:t>
            </a:r>
            <a:r>
              <a:rPr lang="en-US" sz="1800" smtClean="0"/>
              <a:t>of regret.</a:t>
            </a:r>
            <a:endParaRPr lang="en-US" sz="1800" dirty="0"/>
          </a:p>
        </p:txBody>
      </p:sp>
      <p:sp>
        <p:nvSpPr>
          <p:cNvPr id="3" name="Content Placeholder 2"/>
          <p:cNvSpPr>
            <a:spLocks noGrp="1"/>
          </p:cNvSpPr>
          <p:nvPr>
            <p:ph idx="1"/>
          </p:nvPr>
        </p:nvSpPr>
        <p:spPr>
          <a:xfrm>
            <a:off x="502920" y="530352"/>
            <a:ext cx="8183880" cy="4575048"/>
          </a:xfrm>
        </p:spPr>
        <p:txBody>
          <a:bodyPr>
            <a:normAutofit/>
          </a:bodyPr>
          <a:lstStyle/>
          <a:p>
            <a:pPr lvl="0">
              <a:buNone/>
            </a:pPr>
            <a:endParaRPr lang="en-US" sz="4300" dirty="0" smtClean="0"/>
          </a:p>
          <a:p>
            <a:pPr lvl="0"/>
            <a:r>
              <a:rPr lang="en-US" sz="4000" dirty="0" smtClean="0"/>
              <a:t>The details show what the narrator’s feelings were.  Feelings of regret.</a:t>
            </a:r>
          </a:p>
          <a:p>
            <a:pPr lvl="0">
              <a:buNone/>
            </a:pPr>
            <a:endParaRPr lang="en-US" sz="4000" dirty="0" smtClean="0"/>
          </a:p>
          <a:p>
            <a:pPr lvl="0"/>
            <a:r>
              <a:rPr lang="en-US" dirty="0" smtClean="0"/>
              <a:t>What other type of punctuation could be used to show the narrator’s reflection?</a:t>
            </a:r>
          </a:p>
          <a:p>
            <a:pPr lvl="0">
              <a:buNone/>
            </a:pPr>
            <a:endParaRPr lang="en-US" sz="4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linds(horizontal)">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27</TotalTime>
  <Words>380</Words>
  <Application>Microsoft Office PowerPoint</Application>
  <PresentationFormat>On-screen Show (4:3)</PresentationFormat>
  <Paragraphs>30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Aspect</vt:lpstr>
      <vt:lpstr>Let’s play  “How to fix this sentence!”</vt:lpstr>
      <vt:lpstr>A comma is needed after “fought.”  We have to use a “crutch” (a.k.a.  comma) to separate a dependent clause from an independent clause.</vt:lpstr>
      <vt:lpstr>This is a fragment.  We are left asking the question “what?”  How could you rewrite this sentence so it is not a fragment?</vt:lpstr>
      <vt:lpstr>This is exactly what the narrator has done, and she cries because she realizes her mistake.</vt:lpstr>
      <vt:lpstr>There should not be a comma before “because.”  Because is NOT a conjunction, therefore, no comma is needed in this case.</vt:lpstr>
      <vt:lpstr>This is a run-on sentence.  It could be fixed by adding a comma and a conjoining word after “time,” OR a semicolon could be added.</vt:lpstr>
      <vt:lpstr>Answers may vary.  Near the end of the story, the narrator is supposed to say some last words at her grandfather’s funeral.</vt:lpstr>
      <vt:lpstr>A dash. “The details show what the narrator’s feelings were—feelings of regret.” OR Ellipses.  “The details show what the narrator’s feelings were... Feelings of regret.</vt:lpstr>
    </vt:vector>
  </TitlesOfParts>
  <Company>ECS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Let’s play  “How to fix this sentence!”</dc:title>
  <dc:creator>ECS</dc:creator>
  <cp:lastModifiedBy>ECS</cp:lastModifiedBy>
  <cp:revision>4</cp:revision>
  <dcterms:created xsi:type="dcterms:W3CDTF">2012-09-27T13:12:28Z</dcterms:created>
  <dcterms:modified xsi:type="dcterms:W3CDTF">2012-09-28T11:26:55Z</dcterms:modified>
</cp:coreProperties>
</file>