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3F2D62-E10F-4ED5-8326-0EB1FD2CF357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74A21-D956-4849-B0C5-BB7B62ECB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3F2D62-E10F-4ED5-8326-0EB1FD2CF357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74A21-D956-4849-B0C5-BB7B62ECB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3F2D62-E10F-4ED5-8326-0EB1FD2CF357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74A21-D956-4849-B0C5-BB7B62ECB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3F2D62-E10F-4ED5-8326-0EB1FD2CF357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74A21-D956-4849-B0C5-BB7B62ECB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3F2D62-E10F-4ED5-8326-0EB1FD2CF357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74A21-D956-4849-B0C5-BB7B62ECB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3F2D62-E10F-4ED5-8326-0EB1FD2CF357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74A21-D956-4849-B0C5-BB7B62ECB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3F2D62-E10F-4ED5-8326-0EB1FD2CF357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74A21-D956-4849-B0C5-BB7B62ECB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3F2D62-E10F-4ED5-8326-0EB1FD2CF357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74A21-D956-4849-B0C5-BB7B62ECB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3F2D62-E10F-4ED5-8326-0EB1FD2CF357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74A21-D956-4849-B0C5-BB7B62ECB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3F2D62-E10F-4ED5-8326-0EB1FD2CF357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74A21-D956-4849-B0C5-BB7B62ECB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3F2D62-E10F-4ED5-8326-0EB1FD2CF357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74A21-D956-4849-B0C5-BB7B62ECB5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E3F2D62-E10F-4ED5-8326-0EB1FD2CF357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7874A21-D956-4849-B0C5-BB7B62ECB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Argument and Persuasion through Rhetoric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Analyzing Argumentation and Persuasion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One of the most valuable life skills you can acquire is the ability to analyze an argument.</a:t>
            </a:r>
          </a:p>
          <a:p>
            <a:r>
              <a:rPr lang="en-US" dirty="0" smtClean="0"/>
              <a:t>Writers and speakers constantly manipulate people to do this, buy that, believe this, or value that.</a:t>
            </a:r>
          </a:p>
          <a:p>
            <a:r>
              <a:rPr lang="en-US" dirty="0" smtClean="0"/>
              <a:t>If you can recognize this manipulation, you can maintain your independence of thought.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After college, you may never again have to write an essay, but for the rest of your life, you will need to know how to analyze the arguments of others.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 involved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 skill: you must learn how to analyze the arguments of others no matter the genre.</a:t>
            </a:r>
          </a:p>
          <a:p>
            <a:r>
              <a:rPr lang="en-US" dirty="0" smtClean="0"/>
              <a:t>Writing skill: you must be able to write effective and convincing arguments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Can you think of real-life examples where being able to read or write an argument could be helpful</a:t>
            </a:r>
            <a:r>
              <a:rPr lang="en-US" b="1" dirty="0" smtClean="0">
                <a:solidFill>
                  <a:srgbClr val="FF0000"/>
                </a:solidFill>
              </a:rPr>
              <a:t>?  </a:t>
            </a:r>
            <a:r>
              <a:rPr lang="en-US" sz="1600" b="1" dirty="0" smtClean="0">
                <a:solidFill>
                  <a:srgbClr val="FF0000"/>
                </a:solidFill>
              </a:rPr>
              <a:t>(Take a minute or two to jot down a few ideas.)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Your </a:t>
            </a:r>
            <a:r>
              <a:rPr lang="en-US" dirty="0" smtClean="0"/>
              <a:t>job as reader, listener, and/or viewer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First, you must determine the credibility of the writer or speaker and their purposes.</a:t>
            </a:r>
          </a:p>
          <a:p>
            <a:r>
              <a:rPr lang="en-US" dirty="0" smtClean="0"/>
              <a:t>Next, you want to determine what strategies the writer or speaker is using to accomplish those purposes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When you are able to recognize what a writer or speaker is trying to do, you can make informed decisions.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appeals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Logical (Logos)</a:t>
            </a:r>
          </a:p>
          <a:p>
            <a:pPr lvl="1"/>
            <a:r>
              <a:rPr lang="en-US" dirty="0" smtClean="0"/>
              <a:t>Facts</a:t>
            </a:r>
          </a:p>
          <a:p>
            <a:pPr lvl="1"/>
            <a:r>
              <a:rPr lang="en-US" dirty="0" smtClean="0"/>
              <a:t>Common sense</a:t>
            </a:r>
          </a:p>
          <a:p>
            <a:pPr lvl="1"/>
            <a:r>
              <a:rPr lang="en-US" dirty="0" smtClean="0"/>
              <a:t>Cause/effect</a:t>
            </a:r>
          </a:p>
          <a:p>
            <a:pPr lvl="1"/>
            <a:r>
              <a:rPr lang="en-US" dirty="0" smtClean="0"/>
              <a:t>Comparison/contrast</a:t>
            </a:r>
          </a:p>
          <a:p>
            <a:pPr lvl="1"/>
            <a:r>
              <a:rPr lang="en-US" dirty="0" smtClean="0"/>
              <a:t>Statistics</a:t>
            </a:r>
          </a:p>
          <a:p>
            <a:pPr lvl="1"/>
            <a:r>
              <a:rPr lang="en-US" dirty="0" smtClean="0"/>
              <a:t>Precedent</a:t>
            </a:r>
          </a:p>
          <a:p>
            <a:pPr lvl="1"/>
            <a:r>
              <a:rPr lang="en-US" dirty="0" smtClean="0"/>
              <a:t>Research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41910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This appeal is based on making life BETTER or EASIER.</a:t>
            </a:r>
          </a:p>
          <a:p>
            <a:r>
              <a:rPr lang="en-US" sz="2000" dirty="0" smtClean="0"/>
              <a:t>Often there is the promise of getting the quickest, most convenient, or best product.</a:t>
            </a:r>
          </a:p>
          <a:p>
            <a:r>
              <a:rPr lang="en-US" sz="2000" dirty="0" smtClean="0"/>
              <a:t>Examples?</a:t>
            </a:r>
          </a:p>
          <a:p>
            <a:pPr lvl="1"/>
            <a:r>
              <a:rPr lang="en-US" sz="1600" dirty="0" smtClean="0"/>
              <a:t>Brawny: “The quicker picker upper”=other paper towels are slower at doing the job.</a:t>
            </a:r>
          </a:p>
          <a:p>
            <a:pPr lvl="1"/>
            <a:r>
              <a:rPr lang="en-US" sz="1600" dirty="0" smtClean="0"/>
              <a:t>Burger King: “Have it your way”=customization—have your food just how you like it versus prepackaged.</a:t>
            </a:r>
          </a:p>
          <a:p>
            <a:pPr lvl="1">
              <a:buNone/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appeals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Emotional (Pathos)</a:t>
            </a:r>
          </a:p>
          <a:p>
            <a:pPr lvl="1"/>
            <a:r>
              <a:rPr lang="en-US" dirty="0" smtClean="0"/>
              <a:t>Imagery</a:t>
            </a:r>
          </a:p>
          <a:p>
            <a:pPr lvl="1"/>
            <a:r>
              <a:rPr lang="en-US" dirty="0" smtClean="0"/>
              <a:t>Sound devices</a:t>
            </a:r>
          </a:p>
          <a:p>
            <a:pPr lvl="1"/>
            <a:r>
              <a:rPr lang="en-US" dirty="0" smtClean="0"/>
              <a:t>Figurative language</a:t>
            </a:r>
          </a:p>
          <a:p>
            <a:pPr lvl="1"/>
            <a:r>
              <a:rPr lang="en-US" dirty="0" smtClean="0"/>
              <a:t>Connotative diction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This appeal can be used both positively and negatively.</a:t>
            </a:r>
          </a:p>
          <a:p>
            <a:r>
              <a:rPr lang="en-US" sz="2000" dirty="0" smtClean="0"/>
              <a:t>Examples?</a:t>
            </a:r>
          </a:p>
          <a:p>
            <a:pPr lvl="1"/>
            <a:r>
              <a:rPr lang="en-US" dirty="0" smtClean="0"/>
              <a:t>“Every kiss begins with Kay”=positive.  This product will get you love.</a:t>
            </a:r>
          </a:p>
          <a:p>
            <a:pPr lvl="1"/>
            <a:r>
              <a:rPr lang="en-US" dirty="0" smtClean="0"/>
              <a:t>Fear-mongering political campaign ads=negative.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appeals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Ethical(Ethos)</a:t>
            </a:r>
          </a:p>
          <a:p>
            <a:pPr lvl="1"/>
            <a:r>
              <a:rPr lang="en-US" dirty="0" smtClean="0"/>
              <a:t>Stating qualifications or personal experience</a:t>
            </a:r>
          </a:p>
          <a:p>
            <a:pPr lvl="1"/>
            <a:r>
              <a:rPr lang="en-US" dirty="0" smtClean="0"/>
              <a:t>Using first person pronouns</a:t>
            </a:r>
          </a:p>
          <a:p>
            <a:pPr lvl="1"/>
            <a:r>
              <a:rPr lang="en-US" dirty="0" smtClean="0"/>
              <a:t>Using specialized language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4267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Often relies on authority or celebrity.</a:t>
            </a:r>
          </a:p>
          <a:p>
            <a:r>
              <a:rPr lang="en-US" sz="2000" dirty="0" smtClean="0"/>
              <a:t>Examples?</a:t>
            </a:r>
          </a:p>
          <a:p>
            <a:pPr lvl="1"/>
            <a:r>
              <a:rPr lang="en-US" dirty="0" smtClean="0"/>
              <a:t>Michael </a:t>
            </a:r>
            <a:r>
              <a:rPr lang="en-US" dirty="0" err="1" smtClean="0"/>
              <a:t>Jordan:became</a:t>
            </a:r>
            <a:r>
              <a:rPr lang="en-US" dirty="0" smtClean="0"/>
              <a:t> the spokesperson for Nike.  Implies that if you wear this shoe, you will be a great athlete like Michael.</a:t>
            </a:r>
          </a:p>
          <a:p>
            <a:pPr lvl="1"/>
            <a:r>
              <a:rPr lang="en-US" dirty="0" smtClean="0"/>
              <a:t>Doctors endorsing medical products</a:t>
            </a:r>
          </a:p>
          <a:p>
            <a:pPr lvl="1"/>
            <a:r>
              <a:rPr lang="en-US" dirty="0" smtClean="0"/>
              <a:t>Seals of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154</TotalTime>
  <Words>412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Aspect</vt:lpstr>
      <vt:lpstr>Argument and Persuasion through Rhetoric</vt:lpstr>
      <vt:lpstr>Analyzing Argumentation and Persuasion</vt:lpstr>
      <vt:lpstr>Skills involved</vt:lpstr>
      <vt:lpstr>Your job as reader, listener, and/or viewer</vt:lpstr>
      <vt:lpstr>Three appeals</vt:lpstr>
      <vt:lpstr>Three appeals</vt:lpstr>
      <vt:lpstr>Three appeals</vt:lpstr>
    </vt:vector>
  </TitlesOfParts>
  <Company>ECS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 and Persuasion through Rhetoric</dc:title>
  <dc:creator>ECS</dc:creator>
  <cp:lastModifiedBy>ECS</cp:lastModifiedBy>
  <cp:revision>7</cp:revision>
  <dcterms:created xsi:type="dcterms:W3CDTF">2013-02-19T21:22:51Z</dcterms:created>
  <dcterms:modified xsi:type="dcterms:W3CDTF">2013-02-20T16:29:56Z</dcterms:modified>
</cp:coreProperties>
</file>